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_rels/notesSlide5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notesSlide5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4.emf" ContentType="image/x-emf"/>
  <Override PartName="/ppt/media/image70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0.png" ContentType="image/png"/>
  <Override PartName="/ppt/media/image25.png" ContentType="image/png"/>
  <Override PartName="/ppt/media/image90.png" ContentType="image/png"/>
  <Override PartName="/ppt/media/image30.png" ContentType="image/png"/>
  <Override PartName="/ppt/media/image127.png" ContentType="image/png"/>
  <Override PartName="/ppt/media/image15.png" ContentType="image/png"/>
  <Override PartName="/ppt/media/image8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14.png" ContentType="image/png"/>
  <Override PartName="/ppt/media/image16.png" ContentType="image/png"/>
  <Override PartName="/ppt/media/image81.png" ContentType="image/png"/>
  <Override PartName="/ppt/media/image57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9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03.png" ContentType="image/png"/>
  <Override PartName="/ppt/media/image96.png" ContentType="image/png"/>
  <Override PartName="/ppt/media/image126.png" ContentType="image/png"/>
  <Override PartName="/ppt/media/image114.png" ContentType="image/png"/>
  <Override PartName="/ppt/media/image125.png" ContentType="image/png"/>
  <Override PartName="/ppt/media/image113.png" ContentType="image/png"/>
  <Override PartName="/ppt/media/image124.png" ContentType="image/png"/>
  <Override PartName="/ppt/media/image112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21.png" ContentType="image/png"/>
  <Override PartName="/ppt/media/image116.png" ContentType="image/png"/>
  <Override PartName="/ppt/media/image72.png" ContentType="image/png"/>
  <Override PartName="/ppt/media/image115.png" ContentType="image/png"/>
  <Override PartName="/ppt/media/image71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7.png" ContentType="image/png"/>
  <Override PartName="/ppt/media/image92.png" ContentType="image/png"/>
  <Override PartName="/ppt/media/image26.png" ContentType="image/png"/>
  <Override PartName="/ppt/media/image91.png" ContentType="image/png"/>
  <Override PartName="/ppt/media/image24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58.png" ContentType="image/png"/>
  <Override PartName="/ppt/media/image117.png" ContentType="image/png"/>
  <Override PartName="/ppt/media/image20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move the slide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7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7EC39EA-212F-42A9-AF74-C0FDB4593D68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12A1B0-A0EF-4774-B6FE-7813B26906E2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06D80B-AC98-4EAA-AB10-A9AC2C470547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5C9EE1-7E6B-41B0-962C-00CDDDD5D26A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7F9D5B-3F3F-4E18-856E-3F6139067D47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9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CD3EBA-97DD-455D-AFE1-13CD2F23325B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36531D-3FC4-4C73-82D4-96E10FB2DB5B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AFA425-95F8-4B3B-BBA3-52398B705253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9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0C8D2F-52C8-4DB6-83AF-9F35F89B423B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938251-7639-4259-A4CE-380592B64B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046F2E-BB36-4B93-BCBD-C84D1C0695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97E526-0DCA-495F-B68F-9FC880CFE7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F46D3D-29F0-4A7F-B7EC-3AFDAA444C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43593D-68BD-4DB7-8434-88119119B7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2F2EB9-1C08-4979-ABC5-45DC103709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7830AD-4DF9-4B61-BEAC-2298B74D62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E18553-5F67-4FE1-AD34-DDBB26F068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D0C1D4-C5F3-4669-9E39-84305EFEAB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104ED8-C6C1-4D6A-AE81-4C24CB15EF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9379EF-F3C7-447F-959F-E8FEF05FB31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9A7BAB-C5F8-4C44-A784-160766029D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</a:t>
            </a:r>
            <a:r>
              <a:rPr b="0" lang="en-IE" sz="3200" spc="-1" strike="noStrike">
                <a:latin typeface="Arial"/>
              </a:rPr>
              <a:t>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</a:t>
            </a:r>
            <a:r>
              <a:rPr b="0" lang="en-IE" sz="2800" spc="-1" strike="noStrike">
                <a:latin typeface="Arial"/>
              </a:rPr>
              <a:t>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</a:t>
            </a:r>
            <a:r>
              <a:rPr b="0" lang="en-IE" sz="2000" spc="-1" strike="noStrike">
                <a:latin typeface="Arial"/>
              </a:rPr>
              <a:t>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</a:t>
            </a:r>
            <a:r>
              <a:rPr b="0" lang="en-IE" sz="4400" spc="-1" strike="noStrike">
                <a:latin typeface="Arial"/>
              </a:rPr>
              <a:t>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BD9591-344D-4BE0-B001-40D27009317F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</a:t>
            </a:r>
            <a:r>
              <a:rPr b="0" lang="en-IE" sz="4400" spc="-1" strike="noStrike">
                <a:latin typeface="Arial"/>
              </a:rPr>
              <a:t>the 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</a:t>
            </a:r>
            <a:r>
              <a:rPr b="0" lang="en-IE" sz="4400" spc="-1" strike="noStrike">
                <a:latin typeface="Arial"/>
              </a:rPr>
              <a:t>the 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</a:t>
            </a:r>
            <a:r>
              <a:rPr b="0" lang="en-IE" sz="3200" spc="-1" strike="noStrike">
                <a:latin typeface="Arial"/>
              </a:rPr>
              <a:t>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</a:t>
            </a:r>
            <a:r>
              <a:rPr b="0" lang="en-IE" sz="2800" spc="-1" strike="noStrike">
                <a:latin typeface="Arial"/>
              </a:rPr>
              <a:t>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</a:t>
            </a:r>
            <a:r>
              <a:rPr b="0" lang="en-IE" sz="2000" spc="-1" strike="noStrike">
                <a:latin typeface="Arial"/>
              </a:rPr>
              <a:t>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" Target="slide12.xml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8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" Target="slide1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8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8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8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8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8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emf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97.xml"/><Relationship Id="rId8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" Target="slide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8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GSE152558 Dotplot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43" name="Picture 492" descr="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720000" y="1440000"/>
            <a:ext cx="11519280" cy="5281200"/>
          </a:xfrm>
          <a:prstGeom prst="rect">
            <a:avLst/>
          </a:prstGeom>
          <a:ln w="0">
            <a:noFill/>
          </a:ln>
        </p:spPr>
      </p:pic>
      <p:sp>
        <p:nvSpPr>
          <p:cNvPr id="544" name="Rectangle 1"/>
          <p:cNvSpPr/>
          <p:nvPr/>
        </p:nvSpPr>
        <p:spPr>
          <a:xfrm>
            <a:off x="1080000" y="2716560"/>
            <a:ext cx="61365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"/>
          <p:cNvSpPr/>
          <p:nvPr/>
        </p:nvSpPr>
        <p:spPr>
          <a:xfrm>
            <a:off x="0" y="-49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47" name="Picture 493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48" name="TextBox 496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49" name="Rectangle 1"/>
          <p:cNvSpPr/>
          <p:nvPr/>
        </p:nvSpPr>
        <p:spPr>
          <a:xfrm>
            <a:off x="692280" y="1615680"/>
            <a:ext cx="68529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Rectangle 2"/>
          <p:cNvSpPr/>
          <p:nvPr/>
        </p:nvSpPr>
        <p:spPr>
          <a:xfrm>
            <a:off x="2725560" y="2648520"/>
            <a:ext cx="4819680" cy="103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53" name="Picture 497" descr=""/>
          <p:cNvPicPr/>
          <p:nvPr/>
        </p:nvPicPr>
        <p:blipFill>
          <a:blip r:embed="rId2"/>
          <a:stretch/>
        </p:blipFill>
        <p:spPr>
          <a:xfrm>
            <a:off x="609120" y="1405800"/>
            <a:ext cx="10971720" cy="3935880"/>
          </a:xfrm>
          <a:prstGeom prst="rect">
            <a:avLst/>
          </a:prstGeom>
          <a:ln w="0">
            <a:noFill/>
          </a:ln>
        </p:spPr>
      </p:pic>
      <p:sp>
        <p:nvSpPr>
          <p:cNvPr id="554" name="TextBox 499"/>
          <p:cNvSpPr/>
          <p:nvPr/>
        </p:nvSpPr>
        <p:spPr>
          <a:xfrm>
            <a:off x="61020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55" name="Rectangle 1"/>
          <p:cNvSpPr/>
          <p:nvPr/>
        </p:nvSpPr>
        <p:spPr>
          <a:xfrm>
            <a:off x="2281680" y="1704600"/>
            <a:ext cx="50950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58" name="Picture 500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59" name="TextBox 503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60" name="Rectangle 1"/>
          <p:cNvSpPr/>
          <p:nvPr/>
        </p:nvSpPr>
        <p:spPr>
          <a:xfrm>
            <a:off x="3968280" y="1953000"/>
            <a:ext cx="33994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 2"/>
          <p:cNvSpPr/>
          <p:nvPr/>
        </p:nvSpPr>
        <p:spPr>
          <a:xfrm>
            <a:off x="2610000" y="2983320"/>
            <a:ext cx="4819680" cy="66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Rectangle 3"/>
          <p:cNvSpPr/>
          <p:nvPr/>
        </p:nvSpPr>
        <p:spPr>
          <a:xfrm>
            <a:off x="1959120" y="4341960"/>
            <a:ext cx="540864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0" y="223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" descr=""/>
          <p:cNvPicPr/>
          <p:nvPr/>
        </p:nvPicPr>
        <p:blipFill>
          <a:blip r:embed="rId1"/>
          <a:stretch/>
        </p:blipFill>
        <p:spPr>
          <a:xfrm>
            <a:off x="60120" y="39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65" name="Picture 504" descr=""/>
          <p:cNvPicPr/>
          <p:nvPr/>
        </p:nvPicPr>
        <p:blipFill>
          <a:blip r:embed="rId2"/>
          <a:srcRect l="25498" t="0" r="0" b="0"/>
          <a:stretch/>
        </p:blipFill>
        <p:spPr>
          <a:xfrm>
            <a:off x="180000" y="1405800"/>
            <a:ext cx="11575800" cy="3935880"/>
          </a:xfrm>
          <a:prstGeom prst="rect">
            <a:avLst/>
          </a:prstGeom>
          <a:ln w="0">
            <a:noFill/>
          </a:ln>
        </p:spPr>
      </p:pic>
      <p:sp>
        <p:nvSpPr>
          <p:cNvPr id="566" name="Freeform: Shape 505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7" name="Picture 506" descr=""/>
          <p:cNvPicPr/>
          <p:nvPr/>
        </p:nvPicPr>
        <p:blipFill>
          <a:blip r:embed="rId3"/>
          <a:srcRect l="0" t="23711" r="87610" b="67135"/>
          <a:stretch/>
        </p:blipFill>
        <p:spPr>
          <a:xfrm>
            <a:off x="-24120" y="2204640"/>
            <a:ext cx="1438920" cy="358920"/>
          </a:xfrm>
          <a:prstGeom prst="rect">
            <a:avLst/>
          </a:prstGeom>
          <a:ln w="0">
            <a:noFill/>
          </a:ln>
        </p:spPr>
      </p:pic>
      <p:pic>
        <p:nvPicPr>
          <p:cNvPr id="568" name="Picture 507" descr=""/>
          <p:cNvPicPr/>
          <p:nvPr/>
        </p:nvPicPr>
        <p:blipFill>
          <a:blip r:embed="rId4"/>
          <a:srcRect l="14138" t="14574" r="74502" b="78009"/>
          <a:stretch/>
        </p:blipFill>
        <p:spPr>
          <a:xfrm>
            <a:off x="-115560" y="1845000"/>
            <a:ext cx="1530360" cy="290880"/>
          </a:xfrm>
          <a:prstGeom prst="rect">
            <a:avLst/>
          </a:prstGeom>
          <a:ln w="0">
            <a:noFill/>
          </a:ln>
        </p:spPr>
      </p:pic>
      <p:pic>
        <p:nvPicPr>
          <p:cNvPr id="569" name="Picture 508" descr=""/>
          <p:cNvPicPr/>
          <p:nvPr/>
        </p:nvPicPr>
        <p:blipFill>
          <a:blip r:embed="rId5"/>
          <a:srcRect l="12802" t="69422" r="74207" b="21417"/>
          <a:stretch/>
        </p:blipFill>
        <p:spPr>
          <a:xfrm>
            <a:off x="0" y="3987000"/>
            <a:ext cx="1749600" cy="358920"/>
          </a:xfrm>
          <a:prstGeom prst="rect">
            <a:avLst/>
          </a:prstGeom>
          <a:ln w="0">
            <a:noFill/>
          </a:ln>
        </p:spPr>
      </p:pic>
      <p:sp>
        <p:nvSpPr>
          <p:cNvPr id="570" name="TextBox 1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1" name="Rectangle 2"/>
          <p:cNvSpPr/>
          <p:nvPr/>
        </p:nvSpPr>
        <p:spPr>
          <a:xfrm>
            <a:off x="-24120" y="1985400"/>
            <a:ext cx="752400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Rectangle 3"/>
          <p:cNvSpPr/>
          <p:nvPr/>
        </p:nvSpPr>
        <p:spPr>
          <a:xfrm>
            <a:off x="3710880" y="4496760"/>
            <a:ext cx="378900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TextBox 5"/>
          <p:cNvSpPr/>
          <p:nvPr/>
        </p:nvSpPr>
        <p:spPr>
          <a:xfrm>
            <a:off x="4626000" y="4903560"/>
            <a:ext cx="243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d5156"/>
                </a:solidFill>
                <a:latin typeface="arial"/>
                <a:ea typeface="DejaVu Sans"/>
              </a:rPr>
              <a:t>galactose to glucose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514" descr=""/>
          <p:cNvPicPr/>
          <p:nvPr/>
        </p:nvPicPr>
        <p:blipFill>
          <a:blip r:embed="rId1"/>
          <a:stretch/>
        </p:blipFill>
        <p:spPr>
          <a:xfrm>
            <a:off x="1044360" y="1187640"/>
            <a:ext cx="10275840" cy="4254120"/>
          </a:xfrm>
          <a:prstGeom prst="rect">
            <a:avLst/>
          </a:prstGeom>
          <a:ln w="0">
            <a:noFill/>
          </a:ln>
        </p:spPr>
      </p:pic>
      <p:sp>
        <p:nvSpPr>
          <p:cNvPr id="575" name="Freeform: Shape 51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7" name="Rectangle 2"/>
          <p:cNvSpPr/>
          <p:nvPr/>
        </p:nvSpPr>
        <p:spPr>
          <a:xfrm>
            <a:off x="2405880" y="1564920"/>
            <a:ext cx="355824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Rectangle 3"/>
          <p:cNvSpPr/>
          <p:nvPr/>
        </p:nvSpPr>
        <p:spPr>
          <a:xfrm>
            <a:off x="1358280" y="2517840"/>
            <a:ext cx="460584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2" name="Picture 516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909080"/>
            <a:ext cx="11175480" cy="4739400"/>
          </a:xfrm>
          <a:prstGeom prst="rect">
            <a:avLst/>
          </a:prstGeom>
          <a:ln w="0">
            <a:noFill/>
          </a:ln>
        </p:spPr>
      </p:pic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471Dotp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84" name="Rectangle 1"/>
          <p:cNvSpPr/>
          <p:nvPr/>
        </p:nvSpPr>
        <p:spPr>
          <a:xfrm>
            <a:off x="1080000" y="2287080"/>
            <a:ext cx="509868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5" name="" descr=""/>
          <p:cNvPicPr/>
          <p:nvPr/>
        </p:nvPicPr>
        <p:blipFill>
          <a:blip r:embed="rId3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88" name="Picture 525" descr=""/>
          <p:cNvPicPr/>
          <p:nvPr/>
        </p:nvPicPr>
        <p:blipFill>
          <a:blip r:embed="rId2"/>
          <a:stretch/>
        </p:blipFill>
        <p:spPr>
          <a:xfrm>
            <a:off x="720000" y="1405800"/>
            <a:ext cx="11035800" cy="4222080"/>
          </a:xfrm>
          <a:prstGeom prst="rect">
            <a:avLst/>
          </a:prstGeom>
          <a:ln w="0">
            <a:noFill/>
          </a:ln>
        </p:spPr>
      </p:pic>
      <p:sp>
        <p:nvSpPr>
          <p:cNvPr id="589" name="Freeform: Shape 526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4471Do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Rectangle 8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Rectangle 10"/>
          <p:cNvSpPr/>
          <p:nvPr/>
        </p:nvSpPr>
        <p:spPr>
          <a:xfrm>
            <a:off x="0" y="0"/>
            <a:ext cx="7389720" cy="685728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was one of the best experiments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838080" y="2160000"/>
            <a:ext cx="10572480" cy="374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Skeletal muscle biopsies were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obtained from 53 participants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–83 years, median = 52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years)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14 Young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21 Middle age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18 Old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if they consumed medication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for chronic illness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trained professionally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had a body mass index ≥ 30 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kg/m2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were diagnosed with cognitive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damage, a physical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impairment, or a major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disease.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icture 2" descr=""/>
          <p:cNvPicPr/>
          <p:nvPr/>
        </p:nvPicPr>
        <p:blipFill>
          <a:blip r:embed="rId1"/>
          <a:stretch/>
        </p:blipFill>
        <p:spPr>
          <a:xfrm>
            <a:off x="3348720" y="1373760"/>
            <a:ext cx="5256360" cy="5256360"/>
          </a:xfrm>
          <a:prstGeom prst="rect">
            <a:avLst/>
          </a:prstGeom>
          <a:ln w="0">
            <a:noFill/>
          </a:ln>
        </p:spPr>
      </p:pic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GSE164471(YO) Pathway analysis Word 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2320" cy="176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tional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approach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es for the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therapeut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ic target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discover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y to ame-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liorate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muscle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wasting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during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aging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and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8520" cy="115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Msc Karen Guerrero </a:t>
            </a: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Vazquez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Katarzyna Whysall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Pilib O Broin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GSE164471(MO) Pathway analysis Word 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604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539240" cy="46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828000" y="144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4471(Y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Pathwa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Word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Cloud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06" name="Picture 2" descr=""/>
          <p:cNvPicPr/>
          <p:nvPr/>
        </p:nvPicPr>
        <p:blipFill>
          <a:blip r:embed="rId1"/>
          <a:srcRect l="0" t="3994" r="0" b="0"/>
          <a:stretch/>
        </p:blipFill>
        <p:spPr>
          <a:xfrm>
            <a:off x="3286080" y="1455480"/>
            <a:ext cx="5371920" cy="5297400"/>
          </a:xfrm>
          <a:prstGeom prst="rect">
            <a:avLst/>
          </a:prstGeom>
          <a:ln w="0">
            <a:noFill/>
          </a:ln>
        </p:spPr>
      </p:pic>
      <p:pic>
        <p:nvPicPr>
          <p:cNvPr id="607" name="Picture 4" descr=""/>
          <p:cNvPicPr/>
          <p:nvPr/>
        </p:nvPicPr>
        <p:blipFill>
          <a:blip r:embed="rId2"/>
          <a:srcRect l="0" t="3793" r="0" b="0"/>
          <a:stretch/>
        </p:blipFill>
        <p:spPr>
          <a:xfrm>
            <a:off x="3658320" y="1824120"/>
            <a:ext cx="4615200" cy="4560480"/>
          </a:xfrm>
          <a:prstGeom prst="rect">
            <a:avLst/>
          </a:prstGeom>
          <a:ln w="0">
            <a:noFill/>
          </a:ln>
        </p:spPr>
      </p:pic>
      <p:sp>
        <p:nvSpPr>
          <p:cNvPr id="608" name="Rectangle 2"/>
          <p:cNvSpPr/>
          <p:nvPr/>
        </p:nvSpPr>
        <p:spPr>
          <a:xfrm>
            <a:off x="8658720" y="2044080"/>
            <a:ext cx="309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 p value &lt; 0.05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09" name="Rectangle 3"/>
          <p:cNvSpPr/>
          <p:nvPr/>
        </p:nvSpPr>
        <p:spPr>
          <a:xfrm>
            <a:off x="8646480" y="2413440"/>
            <a:ext cx="329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Genes pathway coverture &gt; 0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10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vs Young (up or down)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14" name="Picture 8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900000" y="3593160"/>
            <a:ext cx="5450760" cy="3066840"/>
          </a:xfrm>
          <a:prstGeom prst="rect">
            <a:avLst/>
          </a:prstGeom>
          <a:ln w="0">
            <a:noFill/>
          </a:ln>
        </p:spPr>
      </p:pic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838080" y="229788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HCN1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7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MYH8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20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1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2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4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HCN1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27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8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9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1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Positive slope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33" name="Picture 2" descr=""/>
          <p:cNvPicPr/>
          <p:nvPr/>
        </p:nvPicPr>
        <p:blipFill>
          <a:blip r:embed="rId1"/>
          <a:stretch/>
        </p:blipFill>
        <p:spPr>
          <a:xfrm>
            <a:off x="2197440" y="2033280"/>
            <a:ext cx="6734880" cy="4094640"/>
          </a:xfrm>
          <a:prstGeom prst="rect">
            <a:avLst/>
          </a:prstGeom>
          <a:ln w="0">
            <a:noFill/>
          </a:ln>
        </p:spPr>
      </p:pic>
      <p:sp>
        <p:nvSpPr>
          <p:cNvPr id="634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" descr=""/>
          <p:cNvPicPr/>
          <p:nvPr/>
        </p:nvPicPr>
        <p:blipFill>
          <a:blip r:embed="rId2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Genes increased by age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38" name="Picture 8" descr=""/>
          <p:cNvPicPr/>
          <p:nvPr/>
        </p:nvPicPr>
        <p:blipFill>
          <a:blip r:embed="rId2"/>
          <a:stretch/>
        </p:blipFill>
        <p:spPr>
          <a:xfrm>
            <a:off x="954000" y="3417840"/>
            <a:ext cx="5441760" cy="3066840"/>
          </a:xfrm>
          <a:prstGeom prst="rect">
            <a:avLst/>
          </a:prstGeom>
          <a:ln w="0">
            <a:noFill/>
          </a:ln>
        </p:spPr>
      </p:pic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838080" y="227232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MTCO1P12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40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Cytoscape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43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4" name="" descr=""/>
          <p:cNvPicPr/>
          <p:nvPr/>
        </p:nvPicPr>
        <p:blipFill>
          <a:blip r:embed="rId1"/>
          <a:stretch/>
        </p:blipFill>
        <p:spPr>
          <a:xfrm>
            <a:off x="-5436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45" name="" descr=""/>
          <p:cNvPicPr/>
          <p:nvPr/>
        </p:nvPicPr>
        <p:blipFill>
          <a:blip r:embed="rId2"/>
          <a:stretch/>
        </p:blipFill>
        <p:spPr>
          <a:xfrm>
            <a:off x="2235960" y="1251720"/>
            <a:ext cx="6764040" cy="4328280"/>
          </a:xfrm>
          <a:prstGeom prst="rect">
            <a:avLst/>
          </a:prstGeom>
          <a:ln w="0">
            <a:noFill/>
          </a:ln>
        </p:spPr>
      </p:pic>
      <p:sp>
        <p:nvSpPr>
          <p:cNvPr id="646" name=""/>
          <p:cNvSpPr/>
          <p:nvPr/>
        </p:nvSpPr>
        <p:spPr>
          <a:xfrm>
            <a:off x="3780000" y="2052000"/>
            <a:ext cx="5220000" cy="108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>
            <a:off x="3780000" y="5004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>
            <a:off x="3780000" y="4176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1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52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pic>
        <p:nvPicPr>
          <p:cNvPr id="653" name="" descr=""/>
          <p:cNvPicPr/>
          <p:nvPr/>
        </p:nvPicPr>
        <p:blipFill>
          <a:blip r:embed="rId3"/>
          <a:stretch/>
        </p:blipFill>
        <p:spPr>
          <a:xfrm>
            <a:off x="7920000" y="1991880"/>
            <a:ext cx="3895920" cy="4128120"/>
          </a:xfrm>
          <a:prstGeom prst="rect">
            <a:avLst/>
          </a:prstGeom>
          <a:ln w="0">
            <a:noFill/>
          </a:ln>
        </p:spPr>
      </p:pic>
      <p:sp>
        <p:nvSpPr>
          <p:cNvPr id="654" name="Simple 2"/>
          <p:cNvSpPr txBox="1"/>
          <p:nvPr/>
        </p:nvSpPr>
        <p:spPr>
          <a:xfrm>
            <a:off x="575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22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22880e"/>
              </a:solidFill>
              <a:latin typeface="Noto Sans"/>
              <a:ea typeface="MS Gothic"/>
            </a:endParaRPr>
          </a:p>
        </p:txBody>
      </p:sp>
      <p:sp>
        <p:nvSpPr>
          <p:cNvPr id="655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57" name="" descr=""/>
          <p:cNvPicPr/>
          <p:nvPr/>
        </p:nvPicPr>
        <p:blipFill>
          <a:blip r:embed="rId1"/>
          <a:stretch/>
        </p:blipFill>
        <p:spPr>
          <a:xfrm>
            <a:off x="4320000" y="3096000"/>
            <a:ext cx="2340000" cy="2340000"/>
          </a:xfrm>
          <a:prstGeom prst="rect">
            <a:avLst/>
          </a:prstGeom>
          <a:ln w="0">
            <a:noFill/>
          </a:ln>
        </p:spPr>
      </p:pic>
      <p:sp>
        <p:nvSpPr>
          <p:cNvPr id="658" name=""/>
          <p:cNvSpPr txBox="1"/>
          <p:nvPr/>
        </p:nvSpPr>
        <p:spPr>
          <a:xfrm>
            <a:off x="1440000" y="2120400"/>
            <a:ext cx="1800000" cy="8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59" name="" descr=""/>
          <p:cNvPicPr/>
          <p:nvPr/>
        </p:nvPicPr>
        <p:blipFill>
          <a:blip r:embed="rId2"/>
          <a:stretch/>
        </p:blipFill>
        <p:spPr>
          <a:xfrm>
            <a:off x="1335240" y="3177720"/>
            <a:ext cx="1904760" cy="1904760"/>
          </a:xfrm>
          <a:prstGeom prst="rect">
            <a:avLst/>
          </a:prstGeom>
          <a:ln w="0">
            <a:noFill/>
          </a:ln>
        </p:spPr>
      </p:pic>
      <p:sp>
        <p:nvSpPr>
          <p:cNvPr id="660" name=""/>
          <p:cNvSpPr txBox="1"/>
          <p:nvPr/>
        </p:nvSpPr>
        <p:spPr>
          <a:xfrm>
            <a:off x="4680000" y="2120400"/>
            <a:ext cx="1620000" cy="6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61" name="" descr=""/>
          <p:cNvPicPr/>
          <p:nvPr/>
        </p:nvPicPr>
        <p:blipFill>
          <a:blip r:embed="rId3"/>
          <a:stretch/>
        </p:blipFill>
        <p:spPr>
          <a:xfrm>
            <a:off x="7920000" y="3312000"/>
            <a:ext cx="2160000" cy="2160000"/>
          </a:xfrm>
          <a:prstGeom prst="rect">
            <a:avLst/>
          </a:prstGeom>
          <a:ln w="0">
            <a:noFill/>
          </a:ln>
        </p:spPr>
      </p:pic>
      <p:sp>
        <p:nvSpPr>
          <p:cNvPr id="662" name=""/>
          <p:cNvSpPr txBox="1"/>
          <p:nvPr/>
        </p:nvSpPr>
        <p:spPr>
          <a:xfrm>
            <a:off x="7560000" y="1620000"/>
            <a:ext cx="3060000" cy="15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360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>
            <a:off x="684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6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67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88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Update # 3</a:t>
            </a:r>
            <a:br>
              <a:rPr sz="4400"/>
            </a:br>
            <a:br>
              <a:rPr sz="4400"/>
            </a:br>
            <a:endParaRPr b="0" lang="en-IE" sz="4400" spc="-1" strike="noStrike">
              <a:latin typeface="Arial"/>
            </a:endParaRPr>
          </a:p>
        </p:txBody>
      </p:sp>
      <p:sp>
        <p:nvSpPr>
          <p:cNvPr id="511" name="PlaceHolder 39"/>
          <p:cNvSpPr txBox="1"/>
          <p:nvPr/>
        </p:nvSpPr>
        <p:spPr>
          <a:xfrm>
            <a:off x="2700000" y="4320000"/>
            <a:ext cx="8211600" cy="88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Diff express genes and Gene Graphs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" descr=""/>
          <p:cNvPicPr/>
          <p:nvPr/>
        </p:nvPicPr>
        <p:blipFill>
          <a:blip r:embed="rId1"/>
          <a:srcRect l="7015" t="0" r="14037" b="9638"/>
          <a:stretch/>
        </p:blipFill>
        <p:spPr>
          <a:xfrm>
            <a:off x="1800000" y="-10800"/>
            <a:ext cx="9091800" cy="6868800"/>
          </a:xfrm>
          <a:prstGeom prst="rect">
            <a:avLst/>
          </a:prstGeom>
          <a:ln w="0">
            <a:noFill/>
          </a:ln>
        </p:spPr>
      </p:pic>
      <p:sp>
        <p:nvSpPr>
          <p:cNvPr id="669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70" name="" descr=""/>
          <p:cNvPicPr/>
          <p:nvPr/>
        </p:nvPicPr>
        <p:blipFill>
          <a:blip r:embed="rId2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71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73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674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75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676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77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678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2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83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685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109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8" name="" descr=""/>
          <p:cNvPicPr/>
          <p:nvPr/>
        </p:nvPicPr>
        <p:blipFill>
          <a:blip r:embed="rId1"/>
          <a:srcRect l="5613" t="9867" r="24290" b="14434"/>
          <a:stretch/>
        </p:blipFill>
        <p:spPr>
          <a:xfrm>
            <a:off x="792360" y="180360"/>
            <a:ext cx="11267280" cy="5939640"/>
          </a:xfrm>
          <a:prstGeom prst="rect">
            <a:avLst/>
          </a:prstGeom>
          <a:ln w="0">
            <a:noFill/>
          </a:ln>
        </p:spPr>
      </p:pic>
      <p:pic>
        <p:nvPicPr>
          <p:cNvPr id="689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0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3" name="PlaceHolder 7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94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680000" cy="4680000"/>
          </a:xfrm>
          <a:prstGeom prst="rect">
            <a:avLst/>
          </a:prstGeom>
          <a:ln w="0">
            <a:noFill/>
          </a:ln>
        </p:spPr>
      </p:pic>
      <p:sp>
        <p:nvSpPr>
          <p:cNvPr id="695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7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8" name="PlaceHolder 1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99" name="" descr=""/>
          <p:cNvPicPr/>
          <p:nvPr/>
        </p:nvPicPr>
        <p:blipFill>
          <a:blip r:embed="rId2"/>
          <a:srcRect l="20386" t="0" r="28646" b="0"/>
          <a:stretch/>
        </p:blipFill>
        <p:spPr>
          <a:xfrm>
            <a:off x="3060000" y="2264400"/>
            <a:ext cx="4499640" cy="3371040"/>
          </a:xfrm>
          <a:prstGeom prst="rect">
            <a:avLst/>
          </a:prstGeom>
          <a:ln w="0">
            <a:noFill/>
          </a:ln>
        </p:spPr>
      </p:pic>
      <p:pic>
        <p:nvPicPr>
          <p:cNvPr id="700" name="" descr=""/>
          <p:cNvPicPr/>
          <p:nvPr/>
        </p:nvPicPr>
        <p:blipFill>
          <a:blip r:embed="rId3"/>
          <a:srcRect l="20386" t="0" r="28646" b="0"/>
          <a:stretch/>
        </p:blipFill>
        <p:spPr>
          <a:xfrm>
            <a:off x="972720" y="2084400"/>
            <a:ext cx="5867280" cy="4395600"/>
          </a:xfrm>
          <a:prstGeom prst="rect">
            <a:avLst/>
          </a:prstGeom>
          <a:ln w="0">
            <a:noFill/>
          </a:ln>
        </p:spPr>
      </p:pic>
      <p:sp>
        <p:nvSpPr>
          <p:cNvPr id="701" name="PlaceHolder 11"/>
          <p:cNvSpPr txBox="1"/>
          <p:nvPr/>
        </p:nvSpPr>
        <p:spPr>
          <a:xfrm>
            <a:off x="7920000" y="210456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02" name="" descr=""/>
          <p:cNvPicPr/>
          <p:nvPr/>
        </p:nvPicPr>
        <p:blipFill>
          <a:blip r:embed="rId4"/>
          <a:stretch/>
        </p:blipFill>
        <p:spPr>
          <a:xfrm>
            <a:off x="8280000" y="3658320"/>
            <a:ext cx="3199680" cy="3199680"/>
          </a:xfrm>
          <a:prstGeom prst="rect">
            <a:avLst/>
          </a:prstGeom>
          <a:ln w="0">
            <a:noFill/>
          </a:ln>
        </p:spPr>
      </p:pic>
      <p:sp>
        <p:nvSpPr>
          <p:cNvPr id="703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5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06" name="PlaceHolder 12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07" name="PlaceHolder 13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hsa-miR-10b-5p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hsa-miR-95-3p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4878000" y="2375640"/>
            <a:ext cx="3042000" cy="35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hsa-miR-106a-5p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hsa-miR-663a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hsa-miR-519d-3p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hsa-miR-93-5p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hsa-miR-20a-5p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84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CDKN1A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IK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KAT2B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RNF20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ROCK2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ST13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13" name="PlaceHolder 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higher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connecte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14" name="PlaceHolder 9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15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15" name="" descr=""/>
          <p:cNvPicPr/>
          <p:nvPr/>
        </p:nvPicPr>
        <p:blipFill>
          <a:blip r:embed="rId2"/>
          <a:srcRect l="16064" t="1203" r="30929" b="0"/>
          <a:stretch/>
        </p:blipFill>
        <p:spPr>
          <a:xfrm>
            <a:off x="1440360" y="1800000"/>
            <a:ext cx="5579640" cy="4936320"/>
          </a:xfrm>
          <a:prstGeom prst="rect">
            <a:avLst/>
          </a:prstGeom>
          <a:ln w="0">
            <a:noFill/>
          </a:ln>
        </p:spPr>
      </p:pic>
      <p:pic>
        <p:nvPicPr>
          <p:cNvPr id="716" name="" descr=""/>
          <p:cNvPicPr/>
          <p:nvPr/>
        </p:nvPicPr>
        <p:blipFill>
          <a:blip r:embed="rId3"/>
          <a:stretch/>
        </p:blipFill>
        <p:spPr>
          <a:xfrm>
            <a:off x="8442000" y="3600000"/>
            <a:ext cx="3258000" cy="3258000"/>
          </a:xfrm>
          <a:prstGeom prst="rect">
            <a:avLst/>
          </a:prstGeom>
          <a:ln w="0">
            <a:noFill/>
          </a:ln>
        </p:spPr>
      </p:pic>
      <p:sp>
        <p:nvSpPr>
          <p:cNvPr id="717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9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20" name="PlaceHolder 1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1" name="PlaceHolder 15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48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75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CDK6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SP1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CCND1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PTEN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4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728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sp>
        <p:nvSpPr>
          <p:cNvPr id="729" name="Simple 3"/>
          <p:cNvSpPr txBox="1"/>
          <p:nvPr/>
        </p:nvSpPr>
        <p:spPr>
          <a:xfrm>
            <a:off x="5643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54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54880e"/>
              </a:solidFill>
              <a:latin typeface="Noto Sans"/>
              <a:ea typeface="MS Gothic"/>
            </a:endParaRPr>
          </a:p>
        </p:txBody>
      </p:sp>
      <p:sp>
        <p:nvSpPr>
          <p:cNvPr id="730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731" name="" descr=""/>
          <p:cNvPicPr/>
          <p:nvPr/>
        </p:nvPicPr>
        <p:blipFill>
          <a:blip r:embed="rId3"/>
          <a:srcRect l="14346" t="0" r="13457" b="0"/>
          <a:stretch/>
        </p:blipFill>
        <p:spPr>
          <a:xfrm>
            <a:off x="7704360" y="1908000"/>
            <a:ext cx="4247640" cy="43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33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34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35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36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38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14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39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2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43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4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45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46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481" descr=""/>
          <p:cNvPicPr/>
          <p:nvPr/>
        </p:nvPicPr>
        <p:blipFill>
          <a:blip r:embed="rId1"/>
          <a:stretch/>
        </p:blipFill>
        <p:spPr>
          <a:xfrm>
            <a:off x="1980000" y="356040"/>
            <a:ext cx="9000000" cy="6303960"/>
          </a:xfrm>
          <a:prstGeom prst="rect">
            <a:avLst/>
          </a:prstGeom>
          <a:ln w="0">
            <a:noFill/>
          </a:ln>
        </p:spPr>
      </p:pic>
      <p:sp>
        <p:nvSpPr>
          <p:cNvPr id="513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" descr=""/>
          <p:cNvPicPr/>
          <p:nvPr/>
        </p:nvPicPr>
        <p:blipFill>
          <a:blip r:embed="rId1"/>
          <a:srcRect l="25523" t="12616" r="41856" b="5956"/>
          <a:stretch/>
        </p:blipFill>
        <p:spPr>
          <a:xfrm>
            <a:off x="2700000" y="1440000"/>
            <a:ext cx="4499640" cy="5343480"/>
          </a:xfrm>
          <a:prstGeom prst="rect">
            <a:avLst/>
          </a:prstGeom>
          <a:ln w="0">
            <a:noFill/>
          </a:ln>
        </p:spPr>
      </p:pic>
      <p:sp>
        <p:nvSpPr>
          <p:cNvPr id="748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9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50" name="PlaceHolder 1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higher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connecte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51" name="PlaceHolder 17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14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752" name="Simple 1"/>
          <p:cNvSpPr txBox="1"/>
          <p:nvPr/>
        </p:nvSpPr>
        <p:spPr>
          <a:xfrm rot="19346400">
            <a:off x="3427200" y="2968560"/>
            <a:ext cx="4320000" cy="1443960"/>
          </a:xfrm>
          <a:prstGeom prst="rect">
            <a:avLst/>
          </a:prstGeom>
        </p:spPr>
        <p:txBody>
          <a:bodyPr wrap="none" lIns="94680" rIns="94680" tIns="514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880e4f"/>
                </a:solidFill>
                <a:latin typeface="Noto Sans"/>
                <a:ea typeface="MS Gothic"/>
              </a:rPr>
              <a:t>FAIL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880e4f"/>
              </a:solidFill>
              <a:latin typeface="Noto Sans"/>
              <a:ea typeface="MS Gothic"/>
            </a:endParaRPr>
          </a:p>
        </p:txBody>
      </p:sp>
      <p:sp>
        <p:nvSpPr>
          <p:cNvPr id="753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754" name=""/>
          <p:cNvSpPr txBox="1"/>
          <p:nvPr/>
        </p:nvSpPr>
        <p:spPr>
          <a:xfrm>
            <a:off x="8272440" y="4320000"/>
            <a:ext cx="324756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29b-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29c-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2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25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25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5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58" name="Simple 4"/>
          <p:cNvSpPr txBox="1"/>
          <p:nvPr/>
        </p:nvSpPr>
        <p:spPr>
          <a:xfrm>
            <a:off x="593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0e884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0e884e"/>
              </a:solidFill>
              <a:latin typeface="Noto Sans"/>
              <a:ea typeface="MS Gothic"/>
            </a:endParaRPr>
          </a:p>
        </p:txBody>
      </p:sp>
      <p:sp>
        <p:nvSpPr>
          <p:cNvPr id="75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60" name="" descr=""/>
          <p:cNvPicPr/>
          <p:nvPr/>
        </p:nvPicPr>
        <p:blipFill>
          <a:blip r:embed="rId2"/>
          <a:srcRect l="14346" t="0" r="13457" b="0"/>
          <a:stretch/>
        </p:blipFill>
        <p:spPr>
          <a:xfrm>
            <a:off x="1080000" y="1980000"/>
            <a:ext cx="4247640" cy="4327560"/>
          </a:xfrm>
          <a:prstGeom prst="rect">
            <a:avLst/>
          </a:prstGeom>
          <a:ln w="0">
            <a:noFill/>
          </a:ln>
        </p:spPr>
      </p:pic>
      <p:pic>
        <p:nvPicPr>
          <p:cNvPr id="761" name="" descr=""/>
          <p:cNvPicPr/>
          <p:nvPr/>
        </p:nvPicPr>
        <p:blipFill>
          <a:blip r:embed="rId3"/>
          <a:stretch/>
        </p:blipFill>
        <p:spPr>
          <a:xfrm>
            <a:off x="7993080" y="1874880"/>
            <a:ext cx="3895920" cy="41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63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64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65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66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67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68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7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446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1292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69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2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73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4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75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151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163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76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8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7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80" name="" descr=""/>
          <p:cNvPicPr/>
          <p:nvPr/>
        </p:nvPicPr>
        <p:blipFill>
          <a:blip r:embed="rId2"/>
          <a:srcRect l="11604" t="0" r="35244" b="0"/>
          <a:stretch/>
        </p:blipFill>
        <p:spPr>
          <a:xfrm rot="16174800">
            <a:off x="3089880" y="210240"/>
            <a:ext cx="6479640" cy="6372720"/>
          </a:xfrm>
          <a:prstGeom prst="rect">
            <a:avLst/>
          </a:prstGeom>
          <a:ln w="0">
            <a:noFill/>
          </a:ln>
        </p:spPr>
      </p:pic>
      <p:sp>
        <p:nvSpPr>
          <p:cNvPr id="781" name=""/>
          <p:cNvSpPr txBox="1"/>
          <p:nvPr/>
        </p:nvSpPr>
        <p:spPr>
          <a:xfrm>
            <a:off x="9360000" y="540000"/>
            <a:ext cx="2160000" cy="225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hsa-miR-124-3p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hsa-miR-137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hsa-miR-145-5p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hsa-miR-221-3p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hsa-miR-22-3p</a:t>
            </a:r>
            <a:endParaRPr b="0" lang="en-IE" sz="18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3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84" name="PlaceHolder 23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age vs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Down-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regulated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85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86" name="" descr=""/>
          <p:cNvPicPr/>
          <p:nvPr/>
        </p:nvPicPr>
        <p:blipFill>
          <a:blip r:embed="rId2"/>
          <a:stretch/>
        </p:blipFill>
        <p:spPr>
          <a:xfrm>
            <a:off x="3600000" y="1980000"/>
            <a:ext cx="4248720" cy="436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8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89" name="PlaceHolder 2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90" name="PlaceHolder 25"/>
          <p:cNvSpPr txBox="1"/>
          <p:nvPr/>
        </p:nvSpPr>
        <p:spPr>
          <a:xfrm>
            <a:off x="7920000" y="1620000"/>
            <a:ext cx="3960000" cy="20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19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35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791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92" name="" descr=""/>
          <p:cNvPicPr/>
          <p:nvPr/>
        </p:nvPicPr>
        <p:blipFill>
          <a:blip r:embed="rId2"/>
          <a:srcRect l="9214" t="0" r="31663" b="0"/>
          <a:stretch/>
        </p:blipFill>
        <p:spPr>
          <a:xfrm>
            <a:off x="1080360" y="1800000"/>
            <a:ext cx="5219640" cy="5009760"/>
          </a:xfrm>
          <a:prstGeom prst="rect">
            <a:avLst/>
          </a:prstGeom>
          <a:ln w="0">
            <a:noFill/>
          </a:ln>
        </p:spPr>
      </p:pic>
      <p:pic>
        <p:nvPicPr>
          <p:cNvPr id="793" name="" descr=""/>
          <p:cNvPicPr/>
          <p:nvPr/>
        </p:nvPicPr>
        <p:blipFill>
          <a:blip r:embed="rId3"/>
          <a:stretch/>
        </p:blipFill>
        <p:spPr>
          <a:xfrm>
            <a:off x="8351280" y="3614760"/>
            <a:ext cx="2988720" cy="306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5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96" name="PlaceHolder 2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97" name="PlaceHolder 27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hsa-miR-221-3p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hsa-miR-145-5p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hsa-miR-137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98" name=""/>
          <p:cNvSpPr txBox="1"/>
          <p:nvPr/>
        </p:nvSpPr>
        <p:spPr>
          <a:xfrm>
            <a:off x="4878000" y="2375640"/>
            <a:ext cx="1962000" cy="230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GTPBP4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TMX2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99" name=""/>
          <p:cNvSpPr txBox="1"/>
          <p:nvPr/>
        </p:nvSpPr>
        <p:spPr>
          <a:xfrm>
            <a:off x="7020000" y="2160000"/>
            <a:ext cx="1980000" cy="418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ATXN1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BET1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CCL2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ESR1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FN1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GRB10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IFI16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JUN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KLF12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0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01" name=""/>
          <p:cNvSpPr txBox="1"/>
          <p:nvPr/>
        </p:nvSpPr>
        <p:spPr>
          <a:xfrm>
            <a:off x="8820000" y="2160000"/>
            <a:ext cx="2520000" cy="378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KLF6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NARS1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SART3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SOX2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YBX1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ssrna_ag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ssrna_ug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3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04" name="PlaceHolder 3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Common miRNAs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05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06" name=""/>
          <p:cNvSpPr/>
          <p:nvPr/>
        </p:nvSpPr>
        <p:spPr>
          <a:xfrm>
            <a:off x="360" y="2304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07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808" name="" descr=""/>
          <p:cNvPicPr/>
          <p:nvPr/>
        </p:nvPicPr>
        <p:blipFill>
          <a:blip r:embed="rId2"/>
          <a:stretch/>
        </p:blipFill>
        <p:spPr>
          <a:xfrm>
            <a:off x="5760000" y="720000"/>
            <a:ext cx="6120000" cy="6120000"/>
          </a:xfrm>
          <a:prstGeom prst="rect">
            <a:avLst/>
          </a:prstGeom>
          <a:ln w="0">
            <a:noFill/>
          </a:ln>
        </p:spPr>
      </p:pic>
      <p:sp>
        <p:nvSpPr>
          <p:cNvPr id="809" name=""/>
          <p:cNvSpPr txBox="1"/>
          <p:nvPr/>
        </p:nvSpPr>
        <p:spPr>
          <a:xfrm>
            <a:off x="1080000" y="1980000"/>
            <a:ext cx="4680000" cy="43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hsa-miR-29a-3p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hsa-miR-29b-3p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hsa-miR-124-3p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10" name=""/>
          <p:cNvSpPr/>
          <p:nvPr/>
        </p:nvSpPr>
        <p:spPr>
          <a:xfrm>
            <a:off x="9540000" y="9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1" name=""/>
          <p:cNvSpPr/>
          <p:nvPr/>
        </p:nvSpPr>
        <p:spPr>
          <a:xfrm>
            <a:off x="8460000" y="63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2" name=""/>
          <p:cNvSpPr/>
          <p:nvPr/>
        </p:nvSpPr>
        <p:spPr>
          <a:xfrm>
            <a:off x="7092000" y="972000"/>
            <a:ext cx="108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3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4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5" name=""/>
          <p:cNvSpPr/>
          <p:nvPr/>
        </p:nvSpPr>
        <p:spPr>
          <a:xfrm>
            <a:off x="1390680" y="3960000"/>
            <a:ext cx="238932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2520000" y="4320000"/>
            <a:ext cx="126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7" name=""/>
          <p:cNvSpPr/>
          <p:nvPr/>
        </p:nvSpPr>
        <p:spPr>
          <a:xfrm>
            <a:off x="9540000" y="9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8" name=""/>
          <p:cNvSpPr/>
          <p:nvPr/>
        </p:nvSpPr>
        <p:spPr>
          <a:xfrm>
            <a:off x="8460000" y="63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>
            <a:off x="1440000" y="2520000"/>
            <a:ext cx="23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20" name=""/>
          <p:cNvSpPr/>
          <p:nvPr/>
        </p:nvSpPr>
        <p:spPr>
          <a:xfrm>
            <a:off x="1440000" y="2160000"/>
            <a:ext cx="126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" descr=""/>
          <p:cNvPicPr/>
          <p:nvPr/>
        </p:nvPicPr>
        <p:blipFill>
          <a:blip r:embed="rId1"/>
          <a:stretch/>
        </p:blipFill>
        <p:spPr>
          <a:xfrm>
            <a:off x="5760000" y="702360"/>
            <a:ext cx="5957640" cy="5957640"/>
          </a:xfrm>
          <a:prstGeom prst="rect">
            <a:avLst/>
          </a:prstGeom>
          <a:ln w="0">
            <a:noFill/>
          </a:ln>
        </p:spPr>
      </p:pic>
      <p:sp>
        <p:nvSpPr>
          <p:cNvPr id="82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23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24" name="PlaceHolder 2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Naive (barbaric) method vs age grouping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25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26" name=""/>
          <p:cNvSpPr/>
          <p:nvPr/>
        </p:nvSpPr>
        <p:spPr>
          <a:xfrm>
            <a:off x="360" y="2304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27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28" name=""/>
          <p:cNvSpPr txBox="1"/>
          <p:nvPr/>
        </p:nvSpPr>
        <p:spPr>
          <a:xfrm>
            <a:off x="1080000" y="1980000"/>
            <a:ext cx="4680000" cy="43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200c-3p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hsa-miR-21-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5p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221-3p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29a-3p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29b-3p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30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32" name="" descr=""/>
          <p:cNvPicPr/>
          <p:nvPr/>
        </p:nvPicPr>
        <p:blipFill>
          <a:blip r:embed="rId1"/>
          <a:stretch/>
        </p:blipFill>
        <p:spPr>
          <a:xfrm>
            <a:off x="4060800" y="2161440"/>
            <a:ext cx="1620000" cy="162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33" name="PlaceHolder 29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What’s going good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834" name="" descr=""/>
          <p:cNvPicPr/>
          <p:nvPr/>
        </p:nvPicPr>
        <p:blipFill>
          <a:blip r:embed="rId2"/>
          <a:stretch/>
        </p:blipFill>
        <p:spPr>
          <a:xfrm>
            <a:off x="6951600" y="198144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835" name="" descr=""/>
          <p:cNvPicPr/>
          <p:nvPr/>
        </p:nvPicPr>
        <p:blipFill>
          <a:blip r:embed="rId3"/>
          <a:stretch/>
        </p:blipFill>
        <p:spPr>
          <a:xfrm>
            <a:off x="9900000" y="2219040"/>
            <a:ext cx="1504800" cy="1504800"/>
          </a:xfrm>
          <a:prstGeom prst="rect">
            <a:avLst/>
          </a:prstGeom>
          <a:ln w="0">
            <a:noFill/>
          </a:ln>
        </p:spPr>
      </p:pic>
      <p:pic>
        <p:nvPicPr>
          <p:cNvPr id="836" name="" descr=""/>
          <p:cNvPicPr/>
          <p:nvPr/>
        </p:nvPicPr>
        <p:blipFill>
          <a:blip r:embed="rId4"/>
          <a:stretch/>
        </p:blipFill>
        <p:spPr>
          <a:xfrm>
            <a:off x="1440000" y="1980000"/>
            <a:ext cx="1440000" cy="1983240"/>
          </a:xfrm>
          <a:prstGeom prst="rect">
            <a:avLst/>
          </a:prstGeom>
          <a:ln w="0">
            <a:noFill/>
          </a:ln>
        </p:spPr>
      </p:pic>
      <p:pic>
        <p:nvPicPr>
          <p:cNvPr id="837" name="" descr=""/>
          <p:cNvPicPr/>
          <p:nvPr/>
        </p:nvPicPr>
        <p:blipFill>
          <a:blip r:embed="rId5"/>
          <a:stretch/>
        </p:blipFill>
        <p:spPr>
          <a:xfrm>
            <a:off x="39240" y="3135240"/>
            <a:ext cx="644760" cy="644760"/>
          </a:xfrm>
          <a:prstGeom prst="rect">
            <a:avLst/>
          </a:prstGeom>
          <a:ln w="0">
            <a:noFill/>
          </a:ln>
        </p:spPr>
      </p:pic>
      <p:sp>
        <p:nvSpPr>
          <p:cNvPr id="838" name=""/>
          <p:cNvSpPr txBox="1"/>
          <p:nvPr/>
        </p:nvSpPr>
        <p:spPr>
          <a:xfrm>
            <a:off x="900000" y="414000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The DE genes are defined for all the experiments from miRSeq, RNAseq and microArray from heathy patients.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Scripts are ready for reuse since we have raw and process data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39" name=""/>
          <p:cNvSpPr txBox="1"/>
          <p:nvPr/>
        </p:nvSpPr>
        <p:spPr>
          <a:xfrm>
            <a:off x="3780000" y="414000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Cytoscape is incorporated and there are plenty of apps to use.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We can get a good view on the OG, miRNAs and other interactive genes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40" name=""/>
          <p:cNvSpPr txBox="1"/>
          <p:nvPr/>
        </p:nvSpPr>
        <p:spPr>
          <a:xfrm>
            <a:off x="6588000" y="4175640"/>
            <a:ext cx="2700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Data like target</a:t>
            </a: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 genes, seeds and other metadata is already on the database, functional and accessible</a:t>
            </a: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 for the public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41" name=""/>
          <p:cNvSpPr txBox="1"/>
          <p:nvPr/>
        </p:nvSpPr>
        <p:spPr>
          <a:xfrm>
            <a:off x="9468000" y="4175640"/>
            <a:ext cx="2412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Integration of cytoscape and MySQL working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Already giving relevant mirnas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2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5" name="Picture 485" descr=""/>
          <p:cNvPicPr/>
          <p:nvPr/>
        </p:nvPicPr>
        <p:blipFill>
          <a:blip r:embed="rId1"/>
          <a:stretch/>
        </p:blipFill>
        <p:spPr>
          <a:xfrm>
            <a:off x="1440000" y="1418040"/>
            <a:ext cx="9359280" cy="5070240"/>
          </a:xfrm>
          <a:prstGeom prst="rect">
            <a:avLst/>
          </a:prstGeom>
          <a:ln w="0">
            <a:noFill/>
          </a:ln>
        </p:spPr>
      </p:pic>
      <p:sp>
        <p:nvSpPr>
          <p:cNvPr id="516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PlaceHolder 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 can be improved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844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760" cy="644760"/>
          </a:xfrm>
          <a:prstGeom prst="rect">
            <a:avLst/>
          </a:prstGeom>
          <a:ln w="0">
            <a:noFill/>
          </a:ln>
        </p:spPr>
      </p:pic>
      <p:pic>
        <p:nvPicPr>
          <p:cNvPr id="845" name="" descr=""/>
          <p:cNvPicPr/>
          <p:nvPr/>
        </p:nvPicPr>
        <p:blipFill>
          <a:blip r:embed="rId2"/>
          <a:stretch/>
        </p:blipFill>
        <p:spPr>
          <a:xfrm>
            <a:off x="4060800" y="2161800"/>
            <a:ext cx="1620000" cy="162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846" name="" descr=""/>
          <p:cNvPicPr/>
          <p:nvPr/>
        </p:nvPicPr>
        <p:blipFill>
          <a:blip r:embed="rId3"/>
          <a:stretch/>
        </p:blipFill>
        <p:spPr>
          <a:xfrm>
            <a:off x="6951600" y="19818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847" name="" descr=""/>
          <p:cNvPicPr/>
          <p:nvPr/>
        </p:nvPicPr>
        <p:blipFill>
          <a:blip r:embed="rId4"/>
          <a:stretch/>
        </p:blipFill>
        <p:spPr>
          <a:xfrm>
            <a:off x="9900000" y="2219400"/>
            <a:ext cx="1504800" cy="1504800"/>
          </a:xfrm>
          <a:prstGeom prst="rect">
            <a:avLst/>
          </a:prstGeom>
          <a:ln w="0">
            <a:noFill/>
          </a:ln>
        </p:spPr>
      </p:pic>
      <p:pic>
        <p:nvPicPr>
          <p:cNvPr id="848" name="" descr=""/>
          <p:cNvPicPr/>
          <p:nvPr/>
        </p:nvPicPr>
        <p:blipFill>
          <a:blip r:embed="rId5"/>
          <a:stretch/>
        </p:blipFill>
        <p:spPr>
          <a:xfrm>
            <a:off x="1440000" y="1980360"/>
            <a:ext cx="1440000" cy="1983240"/>
          </a:xfrm>
          <a:prstGeom prst="rect">
            <a:avLst/>
          </a:prstGeom>
          <a:ln w="0">
            <a:noFill/>
          </a:ln>
        </p:spPr>
      </p:pic>
      <p:sp>
        <p:nvSpPr>
          <p:cNvPr id="849" name=""/>
          <p:cNvSpPr txBox="1"/>
          <p:nvPr/>
        </p:nvSpPr>
        <p:spPr>
          <a:xfrm>
            <a:off x="900000" y="414036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Cleaner code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50" name=""/>
          <p:cNvSpPr txBox="1"/>
          <p:nvPr/>
        </p:nvSpPr>
        <p:spPr>
          <a:xfrm>
            <a:off x="3780000" y="414036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Use apps with more biological information like GeneMania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51" name=""/>
          <p:cNvSpPr txBox="1"/>
          <p:nvPr/>
        </p:nvSpPr>
        <p:spPr>
          <a:xfrm>
            <a:off x="6588000" y="4176000"/>
            <a:ext cx="2700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Add the tissue expression data and include more minra:target databases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52" name=""/>
          <p:cNvSpPr txBox="1"/>
          <p:nvPr/>
        </p:nvSpPr>
        <p:spPr>
          <a:xfrm>
            <a:off x="9468000" y="4176000"/>
            <a:ext cx="2412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Use of more relevant centralities like RankPage en eigenvalue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Include more metadata in the seleccion of the nodes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What’s next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54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55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760" cy="644760"/>
          </a:xfrm>
          <a:prstGeom prst="rect">
            <a:avLst/>
          </a:prstGeom>
          <a:ln w="0">
            <a:noFill/>
          </a:ln>
        </p:spPr>
      </p:pic>
      <p:pic>
        <p:nvPicPr>
          <p:cNvPr id="856" name="" descr=""/>
          <p:cNvPicPr/>
          <p:nvPr/>
        </p:nvPicPr>
        <p:blipFill>
          <a:blip r:embed="rId2"/>
          <a:stretch/>
        </p:blipFill>
        <p:spPr>
          <a:xfrm>
            <a:off x="1260000" y="154800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857" name=""/>
          <p:cNvSpPr txBox="1"/>
          <p:nvPr/>
        </p:nvSpPr>
        <p:spPr>
          <a:xfrm>
            <a:off x="1080000" y="3348000"/>
            <a:ext cx="2073240" cy="46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GeneMania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58" name=""/>
          <p:cNvSpPr txBox="1"/>
          <p:nvPr/>
        </p:nvSpPr>
        <p:spPr>
          <a:xfrm>
            <a:off x="1080000" y="4068000"/>
            <a:ext cx="342000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Co-expression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Physical interactions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Shared protein domains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Pathways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Genetic interactions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859" name=""/>
          <p:cNvSpPr txBox="1"/>
          <p:nvPr/>
        </p:nvSpPr>
        <p:spPr>
          <a:xfrm>
            <a:off x="4428000" y="3348000"/>
            <a:ext cx="369324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Include parsed data to the database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60" name=""/>
          <p:cNvSpPr txBox="1"/>
          <p:nvPr/>
        </p:nvSpPr>
        <p:spPr>
          <a:xfrm>
            <a:off x="4356000" y="4064040"/>
            <a:ext cx="387324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Average expression of mirnas (mirnaTissueAtlas)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Add gene names to the Transcripts for miRDB and mirWalk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Add layer with MirGeneDB</a:t>
            </a:r>
            <a:endParaRPr b="0" lang="en-IE" sz="2100" spc="-1" strike="noStrike">
              <a:latin typeface="Arial"/>
            </a:endParaRPr>
          </a:p>
        </p:txBody>
      </p:sp>
      <p:pic>
        <p:nvPicPr>
          <p:cNvPr id="861" name="" descr=""/>
          <p:cNvPicPr/>
          <p:nvPr/>
        </p:nvPicPr>
        <p:blipFill>
          <a:blip r:embed="rId3"/>
          <a:stretch/>
        </p:blipFill>
        <p:spPr>
          <a:xfrm>
            <a:off x="3060000" y="1368000"/>
            <a:ext cx="540000" cy="54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862" name="" descr=""/>
          <p:cNvPicPr/>
          <p:nvPr/>
        </p:nvPicPr>
        <p:blipFill>
          <a:blip r:embed="rId4"/>
          <a:stretch/>
        </p:blipFill>
        <p:spPr>
          <a:xfrm>
            <a:off x="3060000" y="1908000"/>
            <a:ext cx="540000" cy="540000"/>
          </a:xfrm>
          <a:prstGeom prst="rect">
            <a:avLst/>
          </a:prstGeom>
          <a:ln w="0">
            <a:noFill/>
          </a:ln>
        </p:spPr>
      </p:pic>
      <p:pic>
        <p:nvPicPr>
          <p:cNvPr id="863" name="" descr=""/>
          <p:cNvPicPr/>
          <p:nvPr/>
        </p:nvPicPr>
        <p:blipFill>
          <a:blip r:embed="rId5"/>
          <a:stretch/>
        </p:blipFill>
        <p:spPr>
          <a:xfrm>
            <a:off x="5400000" y="14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864" name="" descr=""/>
          <p:cNvPicPr/>
          <p:nvPr/>
        </p:nvPicPr>
        <p:blipFill>
          <a:blip r:embed="rId6"/>
          <a:stretch/>
        </p:blipFill>
        <p:spPr>
          <a:xfrm>
            <a:off x="9360000" y="1548000"/>
            <a:ext cx="1504800" cy="1504800"/>
          </a:xfrm>
          <a:prstGeom prst="rect">
            <a:avLst/>
          </a:prstGeom>
          <a:ln w="0">
            <a:noFill/>
          </a:ln>
        </p:spPr>
      </p:pic>
      <p:sp>
        <p:nvSpPr>
          <p:cNvPr id="865" name=""/>
          <p:cNvSpPr txBox="1"/>
          <p:nvPr/>
        </p:nvSpPr>
        <p:spPr>
          <a:xfrm>
            <a:off x="8280000" y="3311640"/>
            <a:ext cx="369324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Improve node selection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66" name=""/>
          <p:cNvSpPr txBox="1"/>
          <p:nvPr/>
        </p:nvSpPr>
        <p:spPr>
          <a:xfrm>
            <a:off x="8229240" y="4028040"/>
            <a:ext cx="357876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Use different centralities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Apply formula to define weight including the metadata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Write a ShinyApp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Create as app for Cytoscape</a:t>
            </a:r>
            <a:endParaRPr b="0" lang="en-IE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3420000" y="2880000"/>
            <a:ext cx="6660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68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 txBox="1"/>
          <p:nvPr/>
        </p:nvSpPr>
        <p:spPr>
          <a:xfrm>
            <a:off x="84240" y="4536000"/>
            <a:ext cx="49176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8520" cy="59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  <a:ea typeface="DejaVu Sans"/>
              </a:rPr>
              <a:t>Acknowledgements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8520" cy="152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This presentation has emanated from research conducted with the financial support of Science Foundation Ireland under Grant number [18/CRT/6214 ]</a:t>
            </a:r>
            <a:endParaRPr b="0" lang="en-I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TextShape 3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Expre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ssion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durin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3780000" y="2154240"/>
            <a:ext cx="4413600" cy="324576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180000" y="2679840"/>
            <a:ext cx="2780280" cy="2540160"/>
          </a:xfrm>
          <a:prstGeom prst="rect">
            <a:avLst/>
          </a:prstGeom>
          <a:ln w="0">
            <a:noFill/>
          </a:ln>
        </p:spPr>
      </p:pic>
      <p:pic>
        <p:nvPicPr>
          <p:cNvPr id="521" name="" descr=""/>
          <p:cNvPicPr/>
          <p:nvPr/>
        </p:nvPicPr>
        <p:blipFill>
          <a:blip r:embed="rId3"/>
          <a:stretch/>
        </p:blipFill>
        <p:spPr>
          <a:xfrm>
            <a:off x="9000000" y="2340000"/>
            <a:ext cx="2815920" cy="2983680"/>
          </a:xfrm>
          <a:prstGeom prst="rect">
            <a:avLst/>
          </a:prstGeom>
          <a:ln w="0">
            <a:noFill/>
          </a:ln>
        </p:spPr>
      </p:pic>
      <p:sp>
        <p:nvSpPr>
          <p:cNvPr id="522" name=""/>
          <p:cNvSpPr txBox="1"/>
          <p:nvPr/>
        </p:nvSpPr>
        <p:spPr>
          <a:xfrm>
            <a:off x="540000" y="1417320"/>
            <a:ext cx="216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Young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4680000" y="1260000"/>
            <a:ext cx="30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9720000" y="1264680"/>
            <a:ext cx="108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Ol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2520000" y="522432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&lt;35&gt;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8100000" y="522000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&lt;65&gt;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7" name=""/>
          <p:cNvSpPr txBox="1"/>
          <p:nvPr/>
        </p:nvSpPr>
        <p:spPr>
          <a:xfrm>
            <a:off x="88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ffff00"/>
                </a:solidFill>
                <a:latin typeface="Arial"/>
                <a:ea typeface="DejaVu Sans"/>
              </a:rPr>
              <a:t>Y</a:t>
            </a:r>
            <a:endParaRPr b="1" lang="en-IE" sz="44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5565960" y="5672160"/>
            <a:ext cx="127404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88e3c"/>
                </a:solidFill>
                <a:latin typeface="Arial"/>
                <a:ea typeface="DejaVu Sans"/>
              </a:rPr>
              <a:t>MA</a:t>
            </a:r>
            <a:endParaRPr b="1" lang="en-IE" sz="4400" spc="-1" strike="noStrike">
              <a:solidFill>
                <a:srgbClr val="388e3c"/>
              </a:solidFill>
              <a:latin typeface="Arial"/>
            </a:endParaRPr>
          </a:p>
        </p:txBody>
      </p:sp>
      <p:sp>
        <p:nvSpPr>
          <p:cNvPr id="529" name=""/>
          <p:cNvSpPr txBox="1"/>
          <p:nvPr/>
        </p:nvSpPr>
        <p:spPr>
          <a:xfrm>
            <a:off x="1042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f51b5"/>
                </a:solidFill>
                <a:latin typeface="Arial"/>
                <a:ea typeface="DejaVu Sans"/>
              </a:rPr>
              <a:t>O</a:t>
            </a:r>
            <a:endParaRPr b="1" lang="en-IE" sz="4400" spc="-1" strike="noStrike">
              <a:solidFill>
                <a:srgbClr val="3f51b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" name="Table 486"/>
          <p:cNvGraphicFramePr/>
          <p:nvPr/>
        </p:nvGraphicFramePr>
        <p:xfrm>
          <a:off x="2618640" y="1672560"/>
          <a:ext cx="716580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240"/>
              </a:tblGrid>
              <a:tr h="6908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N. Experiments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 Experiments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Table 488"/>
          <p:cNvGraphicFramePr/>
          <p:nvPr/>
        </p:nvGraphicFramePr>
        <p:xfrm>
          <a:off x="1781280" y="772920"/>
          <a:ext cx="9143280" cy="5540760"/>
        </p:xfrm>
        <a:graphic>
          <a:graphicData uri="http://schemas.openxmlformats.org/drawingml/2006/table">
            <a:tbl>
              <a:tblPr/>
              <a:tblGrid>
                <a:gridCol w="2285640"/>
                <a:gridCol w="2285640"/>
                <a:gridCol w="2285640"/>
                <a:gridCol w="2286720"/>
              </a:tblGrid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Experiment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Evaluation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Regulation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Genes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34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6" name="Picture 489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260000"/>
            <a:ext cx="11339280" cy="546372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GSE152558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38" name="Rectangle 1"/>
          <p:cNvSpPr/>
          <p:nvPr/>
        </p:nvSpPr>
        <p:spPr>
          <a:xfrm>
            <a:off x="900000" y="2601000"/>
            <a:ext cx="62812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9" name="" descr=""/>
          <p:cNvPicPr/>
          <p:nvPr/>
        </p:nvPicPr>
        <p:blipFill>
          <a:blip r:embed="rId3"/>
          <a:stretch/>
        </p:blipFill>
        <p:spPr>
          <a:xfrm>
            <a:off x="60120" y="-158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Application>LibreOffice/7.3.7.2$Linux_X86_64 LibreOffice_project/30$Build-2</Application>
  <AppVersion>15.0000</AppVersion>
  <Words>642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2023-02-23T20:18:05Z</dcterms:modified>
  <cp:revision>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40</vt:i4>
  </property>
</Properties>
</file>